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269" r:id="rId2"/>
    <p:sldId id="287" r:id="rId3"/>
    <p:sldId id="286" r:id="rId4"/>
    <p:sldId id="313" r:id="rId5"/>
    <p:sldId id="300" r:id="rId6"/>
    <p:sldId id="302" r:id="rId7"/>
    <p:sldId id="316" r:id="rId8"/>
    <p:sldId id="317" r:id="rId9"/>
    <p:sldId id="318" r:id="rId10"/>
    <p:sldId id="319" r:id="rId11"/>
    <p:sldId id="305" r:id="rId12"/>
    <p:sldId id="306" r:id="rId13"/>
    <p:sldId id="307" r:id="rId14"/>
    <p:sldId id="308" r:id="rId15"/>
    <p:sldId id="314" r:id="rId16"/>
    <p:sldId id="315" r:id="rId17"/>
    <p:sldId id="294" r:id="rId18"/>
    <p:sldId id="301" r:id="rId19"/>
    <p:sldId id="289" r:id="rId20"/>
    <p:sldId id="291" r:id="rId21"/>
    <p:sldId id="290" r:id="rId22"/>
    <p:sldId id="296" r:id="rId2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945" autoAdjust="0"/>
    <p:restoredTop sz="92127" autoAdjust="0"/>
  </p:normalViewPr>
  <p:slideViewPr>
    <p:cSldViewPr snapToGrid="0" snapToObjects="1">
      <p:cViewPr>
        <p:scale>
          <a:sx n="103" d="100"/>
          <a:sy n="103" d="100"/>
        </p:scale>
        <p:origin x="2152" y="4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notesMaster" Target="notesMasters/notesMaster1.xml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B867BC-928B-674A-B90D-CD47D4CFECD8}" type="datetimeFigureOut">
              <a:rPr lang="en-US" smtClean="0"/>
              <a:t>9/20/17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0217FF-151C-7C4E-86ED-A19DCC490F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1086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smtClean="0"/>
              <a:t>Functional view</a:t>
            </a:r>
          </a:p>
          <a:p>
            <a:pPr marL="171450" indent="-171450">
              <a:buFontTx/>
              <a:buChar char="-"/>
            </a:pP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smtClean="0"/>
              <a:t>You are not your user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0217FF-151C-7C4E-86ED-A19DCC490FC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9674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smtClean="0"/>
              <a:t>Functional view</a:t>
            </a:r>
          </a:p>
          <a:p>
            <a:pPr marL="171450" indent="-171450">
              <a:buFontTx/>
              <a:buChar char="-"/>
            </a:pP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smtClean="0"/>
              <a:t>You are not your user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0217FF-151C-7C4E-86ED-A19DCC490FC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9674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Does someone have Chrome? </a:t>
            </a:r>
          </a:p>
          <a:p>
            <a:endParaRPr lang="en-US" dirty="0" smtClean="0"/>
          </a:p>
          <a:p>
            <a:r>
              <a:rPr lang="en-US" dirty="0" smtClean="0"/>
              <a:t>Change the default download</a:t>
            </a:r>
            <a:r>
              <a:rPr lang="en-US" baseline="0" dirty="0" smtClean="0"/>
              <a:t> location of your browser.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0217FF-151C-7C4E-86ED-A19DCC490FC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3440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Honda story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0217FF-151C-7C4E-86ED-A19DCC490FC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2830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Honda story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0217FF-151C-7C4E-86ED-A19DCC490FC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2830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73933-7090-404A-B4A8-CDF6AD5A326A}" type="datetimeFigureOut">
              <a:rPr lang="en-US" smtClean="0"/>
              <a:t>9/20/17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1A63C-28E7-7D4C-9CE6-D8C5B9A9B8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307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73933-7090-404A-B4A8-CDF6AD5A326A}" type="datetimeFigureOut">
              <a:rPr lang="en-US" smtClean="0"/>
              <a:t>9/20/17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1A63C-28E7-7D4C-9CE6-D8C5B9A9B8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3866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73933-7090-404A-B4A8-CDF6AD5A326A}" type="datetimeFigureOut">
              <a:rPr lang="en-US" smtClean="0"/>
              <a:t>9/20/17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1A63C-28E7-7D4C-9CE6-D8C5B9A9B8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7651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73933-7090-404A-B4A8-CDF6AD5A326A}" type="datetimeFigureOut">
              <a:rPr lang="en-US" smtClean="0"/>
              <a:t>9/20/17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1A63C-28E7-7D4C-9CE6-D8C5B9A9B8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2701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73933-7090-404A-B4A8-CDF6AD5A326A}" type="datetimeFigureOut">
              <a:rPr lang="en-US" smtClean="0"/>
              <a:t>9/20/17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1A63C-28E7-7D4C-9CE6-D8C5B9A9B8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7115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73933-7090-404A-B4A8-CDF6AD5A326A}" type="datetimeFigureOut">
              <a:rPr lang="en-US" smtClean="0"/>
              <a:t>9/20/17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1A63C-28E7-7D4C-9CE6-D8C5B9A9B8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1724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73933-7090-404A-B4A8-CDF6AD5A326A}" type="datetimeFigureOut">
              <a:rPr lang="en-US" smtClean="0"/>
              <a:t>9/20/17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1A63C-28E7-7D4C-9CE6-D8C5B9A9B8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1134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73933-7090-404A-B4A8-CDF6AD5A326A}" type="datetimeFigureOut">
              <a:rPr lang="en-US" smtClean="0"/>
              <a:t>9/20/17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1A63C-28E7-7D4C-9CE6-D8C5B9A9B8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7737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73933-7090-404A-B4A8-CDF6AD5A326A}" type="datetimeFigureOut">
              <a:rPr lang="en-US" smtClean="0"/>
              <a:t>9/20/17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1A63C-28E7-7D4C-9CE6-D8C5B9A9B8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9266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73933-7090-404A-B4A8-CDF6AD5A326A}" type="datetimeFigureOut">
              <a:rPr lang="en-US" smtClean="0"/>
              <a:t>9/20/17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1A63C-28E7-7D4C-9CE6-D8C5B9A9B8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4699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73933-7090-404A-B4A8-CDF6AD5A326A}" type="datetimeFigureOut">
              <a:rPr lang="en-US" smtClean="0"/>
              <a:t>9/20/17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1A63C-28E7-7D4C-9CE6-D8C5B9A9B8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7635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F73933-7090-404A-B4A8-CDF6AD5A326A}" type="datetimeFigureOut">
              <a:rPr lang="en-US" smtClean="0"/>
              <a:t>9/20/17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61A63C-28E7-7D4C-9CE6-D8C5B9A9B8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3901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gi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jp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71320" y="2031580"/>
            <a:ext cx="60195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2800" dirty="0" smtClean="0">
                <a:latin typeface="Avenir Light"/>
                <a:cs typeface="Avenir Light"/>
              </a:rPr>
              <a:t>Does it do what the user expects?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71320" y="1414182"/>
            <a:ext cx="72375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2800" dirty="0" smtClean="0">
                <a:latin typeface="Avenir Light"/>
                <a:cs typeface="Avenir Light"/>
              </a:rPr>
              <a:t>Does it do what the user wants?</a:t>
            </a:r>
          </a:p>
        </p:txBody>
      </p:sp>
      <p:pic>
        <p:nvPicPr>
          <p:cNvPr id="5" name="Picture 4" descr="Screen Shot 2014-02-22 at 2.18.4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5365" y="2994955"/>
            <a:ext cx="5061313" cy="334851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11235" y="2445590"/>
            <a:ext cx="40295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Avenir Light"/>
                <a:cs typeface="Avenir Light"/>
              </a:rPr>
              <a:t>(NOT what YOU expect)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43089" y="316317"/>
            <a:ext cx="742908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solidFill>
                  <a:srgbClr val="E46C0A"/>
                </a:solidFill>
                <a:latin typeface="Avenir Light"/>
                <a:cs typeface="Avenir Light"/>
              </a:rPr>
              <a:t>What is does </a:t>
            </a:r>
            <a:r>
              <a:rPr lang="en-US" sz="4400" dirty="0" smtClean="0">
                <a:latin typeface="Avenir Light"/>
                <a:cs typeface="Avenir Light"/>
              </a:rPr>
              <a:t>USABLE</a:t>
            </a:r>
            <a:r>
              <a:rPr lang="en-US" sz="4400" dirty="0" smtClean="0">
                <a:solidFill>
                  <a:srgbClr val="E46C0A"/>
                </a:solidFill>
                <a:latin typeface="Avenir Light"/>
                <a:cs typeface="Avenir Light"/>
              </a:rPr>
              <a:t> mean? </a:t>
            </a:r>
            <a:endParaRPr lang="en-US" sz="4400" dirty="0">
              <a:solidFill>
                <a:srgbClr val="E46C0A"/>
              </a:solidFill>
              <a:latin typeface="Avenir Light"/>
              <a:cs typeface="Avenir Light"/>
            </a:endParaRPr>
          </a:p>
        </p:txBody>
      </p:sp>
    </p:spTree>
    <p:extLst>
      <p:ext uri="{BB962C8B-B14F-4D97-AF65-F5344CB8AC3E}">
        <p14:creationId xmlns:p14="http://schemas.microsoft.com/office/powerpoint/2010/main" val="2982181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82582" y="1368327"/>
            <a:ext cx="7290409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dirty="0" smtClean="0">
                <a:latin typeface="Avenir Light"/>
                <a:cs typeface="Avenir Light"/>
              </a:rPr>
              <a:t>Inform them</a:t>
            </a:r>
          </a:p>
          <a:p>
            <a:pPr marL="914400" lvl="1" indent="-457200">
              <a:buFont typeface="Arial"/>
              <a:buChar char="•"/>
            </a:pPr>
            <a:r>
              <a:rPr lang="en-US" sz="2800" dirty="0" smtClean="0">
                <a:latin typeface="Avenir Light"/>
                <a:cs typeface="Avenir Light"/>
              </a:rPr>
              <a:t>Answer questions (as much as possible)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 smtClean="0">
                <a:latin typeface="Avenir Light"/>
                <a:cs typeface="Avenir Light"/>
              </a:rPr>
              <a:t>Framing</a:t>
            </a:r>
          </a:p>
          <a:p>
            <a:pPr marL="914400" lvl="1" indent="-457200">
              <a:buFont typeface="Arial"/>
              <a:buChar char="•"/>
            </a:pPr>
            <a:r>
              <a:rPr lang="en-US" sz="2800" i="1" dirty="0" smtClean="0">
                <a:latin typeface="Avenir Light"/>
                <a:cs typeface="Avenir Light"/>
              </a:rPr>
              <a:t>Never</a:t>
            </a:r>
            <a:r>
              <a:rPr lang="en-US" sz="2800" dirty="0" smtClean="0">
                <a:latin typeface="Avenir Light"/>
                <a:cs typeface="Avenir Light"/>
              </a:rPr>
              <a:t> act disappointed</a:t>
            </a:r>
            <a:endParaRPr lang="en-US" sz="2800" i="1" dirty="0" smtClean="0">
              <a:latin typeface="Avenir Light"/>
              <a:cs typeface="Avenir Light"/>
            </a:endParaRPr>
          </a:p>
          <a:p>
            <a:pPr marL="914400" lvl="1" indent="-457200">
              <a:buFont typeface="Arial"/>
              <a:buChar char="•"/>
            </a:pPr>
            <a:r>
              <a:rPr lang="en-US" sz="2800" dirty="0" smtClean="0">
                <a:latin typeface="Avenir Light"/>
                <a:cs typeface="Avenir Light"/>
              </a:rPr>
              <a:t>Start with an easy task 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 smtClean="0">
                <a:latin typeface="Avenir Light"/>
                <a:cs typeface="Avenir Light"/>
              </a:rPr>
              <a:t>Privacy</a:t>
            </a:r>
          </a:p>
          <a:p>
            <a:pPr marL="914400" lvl="1" indent="-457200">
              <a:buFont typeface="Arial"/>
              <a:buChar char="•"/>
            </a:pPr>
            <a:r>
              <a:rPr lang="en-US" sz="2800" dirty="0" smtClean="0">
                <a:latin typeface="Avenir Light"/>
                <a:cs typeface="Avenir Light"/>
              </a:rPr>
              <a:t>Don’t let random people watch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 smtClean="0">
                <a:latin typeface="Avenir Light"/>
                <a:cs typeface="Avenir Light"/>
              </a:rPr>
              <a:t>Comfort and Control</a:t>
            </a:r>
            <a:endParaRPr lang="en-US" sz="3200" i="1" dirty="0" smtClean="0">
              <a:latin typeface="Avenir Light"/>
              <a:cs typeface="Avenir Light"/>
            </a:endParaRPr>
          </a:p>
          <a:p>
            <a:pPr marL="914400" lvl="1" indent="-457200">
              <a:buFont typeface="Arial"/>
              <a:buChar char="•"/>
            </a:pPr>
            <a:r>
              <a:rPr lang="en-US" sz="2800" dirty="0" smtClean="0">
                <a:latin typeface="Avenir Light"/>
                <a:cs typeface="Avenir Light"/>
              </a:rPr>
              <a:t>Take breaks</a:t>
            </a:r>
          </a:p>
          <a:p>
            <a:pPr marL="914400" lvl="1" indent="-457200">
              <a:buFont typeface="Arial"/>
              <a:buChar char="•"/>
            </a:pPr>
            <a:r>
              <a:rPr lang="en-US" sz="2800" dirty="0" smtClean="0">
                <a:latin typeface="Avenir Light"/>
                <a:cs typeface="Avenir Light"/>
              </a:rPr>
              <a:t>User can quit any time</a:t>
            </a:r>
            <a:endParaRPr lang="en-US" sz="2800" dirty="0">
              <a:latin typeface="Avenir Light"/>
              <a:cs typeface="Avenir Ligh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82582" y="218208"/>
            <a:ext cx="797415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solidFill>
                  <a:srgbClr val="E46C0A"/>
                </a:solidFill>
                <a:latin typeface="Avenir Light"/>
                <a:cs typeface="Avenir Light"/>
              </a:rPr>
              <a:t>How do we help users?: </a:t>
            </a:r>
            <a:r>
              <a:rPr lang="en-US" sz="4400" dirty="0" smtClean="0">
                <a:latin typeface="Avenir Light"/>
                <a:cs typeface="Avenir Light"/>
              </a:rPr>
              <a:t>During</a:t>
            </a:r>
            <a:endParaRPr lang="en-US" sz="4400" dirty="0">
              <a:latin typeface="Avenir Light"/>
              <a:cs typeface="Avenir Light"/>
            </a:endParaRPr>
          </a:p>
        </p:txBody>
      </p:sp>
    </p:spTree>
    <p:extLst>
      <p:ext uri="{BB962C8B-B14F-4D97-AF65-F5344CB8AC3E}">
        <p14:creationId xmlns:p14="http://schemas.microsoft.com/office/powerpoint/2010/main" val="1579722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Screen Shot 2014-02-23 at 1.43.1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706" y="850700"/>
            <a:ext cx="7767699" cy="583184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06879" y="1184030"/>
            <a:ext cx="8581459" cy="646331"/>
          </a:xfrm>
          <a:prstGeom prst="rect">
            <a:avLst/>
          </a:prstGeom>
          <a:solidFill>
            <a:schemeClr val="accent2">
              <a:lumMod val="40000"/>
              <a:lumOff val="60000"/>
              <a:alpha val="72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600" dirty="0" smtClean="0">
                <a:latin typeface="Avenir Light"/>
                <a:cs typeface="Avenir Light"/>
              </a:rPr>
              <a:t>Click-and-drag a pawn one square ahead</a:t>
            </a:r>
            <a:endParaRPr lang="en-US" sz="3600" dirty="0">
              <a:latin typeface="Avenir Light"/>
              <a:cs typeface="Avenir Light"/>
            </a:endParaRPr>
          </a:p>
        </p:txBody>
      </p:sp>
    </p:spTree>
    <p:extLst>
      <p:ext uri="{BB962C8B-B14F-4D97-AF65-F5344CB8AC3E}">
        <p14:creationId xmlns:p14="http://schemas.microsoft.com/office/powerpoint/2010/main" val="3605735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Screen Shot 2014-02-23 at 1.43.1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706" y="850700"/>
            <a:ext cx="7767699" cy="5831843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01745" y="5823016"/>
            <a:ext cx="7007736" cy="646331"/>
          </a:xfrm>
          <a:prstGeom prst="rect">
            <a:avLst/>
          </a:prstGeom>
          <a:solidFill>
            <a:schemeClr val="accent3">
              <a:lumMod val="40000"/>
              <a:lumOff val="60000"/>
              <a:alpha val="74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600" dirty="0" smtClean="0">
                <a:latin typeface="Avenir Light"/>
                <a:cs typeface="Avenir Light"/>
              </a:rPr>
              <a:t>Move a pawn one square forward</a:t>
            </a:r>
            <a:endParaRPr lang="en-US" sz="3600" dirty="0">
              <a:latin typeface="Avenir Light"/>
              <a:cs typeface="Avenir Ligh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78449" y="214534"/>
            <a:ext cx="61478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E46C0A"/>
                </a:solidFill>
                <a:latin typeface="Avenir Light"/>
                <a:cs typeface="Avenir Light"/>
              </a:rPr>
              <a:t>Define Tasks: </a:t>
            </a:r>
            <a:r>
              <a:rPr lang="en-US" sz="3600" dirty="0" smtClean="0">
                <a:solidFill>
                  <a:srgbClr val="000000"/>
                </a:solidFill>
                <a:latin typeface="Avenir Light"/>
                <a:cs typeface="Avenir Light"/>
              </a:rPr>
              <a:t>Don’t say HOW</a:t>
            </a:r>
            <a:endParaRPr lang="en-US" sz="3600" dirty="0">
              <a:solidFill>
                <a:srgbClr val="E46C0A"/>
              </a:solidFill>
              <a:latin typeface="Avenir Light"/>
              <a:cs typeface="Avenir Ligh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82220" y="1184030"/>
            <a:ext cx="8606118" cy="646331"/>
          </a:xfrm>
          <a:prstGeom prst="rect">
            <a:avLst/>
          </a:prstGeom>
          <a:solidFill>
            <a:schemeClr val="accent2">
              <a:lumMod val="40000"/>
              <a:lumOff val="60000"/>
              <a:alpha val="72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600" dirty="0" smtClean="0">
                <a:latin typeface="Avenir Light"/>
                <a:cs typeface="Avenir Light"/>
              </a:rPr>
              <a:t>Click-and-drag a pawn one square ahead</a:t>
            </a:r>
            <a:endParaRPr lang="en-US" sz="3600" dirty="0">
              <a:latin typeface="Avenir Light"/>
              <a:cs typeface="Avenir Light"/>
            </a:endParaRPr>
          </a:p>
        </p:txBody>
      </p:sp>
    </p:spTree>
    <p:extLst>
      <p:ext uri="{BB962C8B-B14F-4D97-AF65-F5344CB8AC3E}">
        <p14:creationId xmlns:p14="http://schemas.microsoft.com/office/powerpoint/2010/main" val="1792026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Screen Shot 2014-02-23 at 1.43.1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706" y="850700"/>
            <a:ext cx="7767699" cy="583184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528880" y="1184030"/>
            <a:ext cx="6263480" cy="1200329"/>
          </a:xfrm>
          <a:prstGeom prst="rect">
            <a:avLst/>
          </a:prstGeom>
          <a:solidFill>
            <a:schemeClr val="accent2">
              <a:lumMod val="40000"/>
              <a:lumOff val="60000"/>
              <a:alpha val="72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600" dirty="0" smtClean="0">
                <a:latin typeface="Avenir Light"/>
                <a:cs typeface="Avenir Light"/>
              </a:rPr>
              <a:t>Can the knight on G2 move to H3 or G3? </a:t>
            </a:r>
            <a:endParaRPr lang="en-US" sz="3600" dirty="0">
              <a:latin typeface="Avenir Light"/>
              <a:cs typeface="Avenir Light"/>
            </a:endParaRPr>
          </a:p>
        </p:txBody>
      </p:sp>
    </p:spTree>
    <p:extLst>
      <p:ext uri="{BB962C8B-B14F-4D97-AF65-F5344CB8AC3E}">
        <p14:creationId xmlns:p14="http://schemas.microsoft.com/office/powerpoint/2010/main" val="1701577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Screen Shot 2014-02-23 at 1.43.1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706" y="850700"/>
            <a:ext cx="7767699" cy="583184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15761" y="66586"/>
            <a:ext cx="85674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E46C0A"/>
                </a:solidFill>
                <a:latin typeface="Avenir Light"/>
                <a:cs typeface="Avenir Light"/>
              </a:rPr>
              <a:t>Define Tasks: </a:t>
            </a:r>
            <a:r>
              <a:rPr lang="en-US" sz="3600" dirty="0" smtClean="0">
                <a:solidFill>
                  <a:srgbClr val="000000"/>
                </a:solidFill>
                <a:latin typeface="Avenir Light"/>
                <a:cs typeface="Avenir Light"/>
              </a:rPr>
              <a:t>Avoid Questions, Use Tasks </a:t>
            </a:r>
            <a:endParaRPr lang="en-US" sz="3600" dirty="0">
              <a:solidFill>
                <a:srgbClr val="E46C0A"/>
              </a:solidFill>
              <a:latin typeface="Avenir Light"/>
              <a:cs typeface="Avenir Ligh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90819" y="5937580"/>
            <a:ext cx="6961825" cy="646331"/>
          </a:xfrm>
          <a:prstGeom prst="rect">
            <a:avLst/>
          </a:prstGeom>
          <a:solidFill>
            <a:schemeClr val="accent3">
              <a:lumMod val="40000"/>
              <a:lumOff val="60000"/>
              <a:alpha val="72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600" dirty="0" smtClean="0">
                <a:latin typeface="Avenir Light"/>
                <a:cs typeface="Avenir Light"/>
              </a:rPr>
              <a:t>Make a legal move with a knight</a:t>
            </a:r>
            <a:endParaRPr lang="en-US" sz="3600" dirty="0">
              <a:latin typeface="Avenir Light"/>
              <a:cs typeface="Avenir Ligh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528880" y="1184030"/>
            <a:ext cx="6263480" cy="1200329"/>
          </a:xfrm>
          <a:prstGeom prst="rect">
            <a:avLst/>
          </a:prstGeom>
          <a:solidFill>
            <a:schemeClr val="accent2">
              <a:lumMod val="40000"/>
              <a:lumOff val="60000"/>
              <a:alpha val="72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600" dirty="0" smtClean="0">
                <a:latin typeface="Avenir Light"/>
                <a:cs typeface="Avenir Light"/>
              </a:rPr>
              <a:t>Can the knight on G2 move to H3 or G3? </a:t>
            </a:r>
            <a:endParaRPr lang="en-US" sz="3600" dirty="0">
              <a:latin typeface="Avenir Light"/>
              <a:cs typeface="Avenir Light"/>
            </a:endParaRPr>
          </a:p>
        </p:txBody>
      </p:sp>
    </p:spTree>
    <p:extLst>
      <p:ext uri="{BB962C8B-B14F-4D97-AF65-F5344CB8AC3E}">
        <p14:creationId xmlns:p14="http://schemas.microsoft.com/office/powerpoint/2010/main" val="2225959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Screen Shot 2014-02-23 at 1.43.1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706" y="850700"/>
            <a:ext cx="7767699" cy="583184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407329" y="995318"/>
            <a:ext cx="4879513" cy="646331"/>
          </a:xfrm>
          <a:prstGeom prst="rect">
            <a:avLst/>
          </a:prstGeom>
          <a:solidFill>
            <a:schemeClr val="accent2">
              <a:lumMod val="40000"/>
              <a:lumOff val="60000"/>
              <a:alpha val="72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600" dirty="0" smtClean="0">
                <a:latin typeface="Avenir Light"/>
                <a:cs typeface="Avenir Light"/>
              </a:rPr>
              <a:t>Finish up your game</a:t>
            </a:r>
            <a:endParaRPr lang="en-US" sz="3600" dirty="0">
              <a:latin typeface="Avenir Light"/>
              <a:cs typeface="Avenir Light"/>
            </a:endParaRPr>
          </a:p>
        </p:txBody>
      </p:sp>
    </p:spTree>
    <p:extLst>
      <p:ext uri="{BB962C8B-B14F-4D97-AF65-F5344CB8AC3E}">
        <p14:creationId xmlns:p14="http://schemas.microsoft.com/office/powerpoint/2010/main" val="2461040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Screen Shot 2014-02-23 at 1.43.1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706" y="850700"/>
            <a:ext cx="7767699" cy="583184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852500" y="195100"/>
            <a:ext cx="52611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E46C0A"/>
                </a:solidFill>
                <a:latin typeface="Avenir Light"/>
                <a:cs typeface="Avenir Light"/>
              </a:rPr>
              <a:t>Define Tasks: </a:t>
            </a:r>
            <a:r>
              <a:rPr lang="en-US" sz="3600" dirty="0" smtClean="0">
                <a:solidFill>
                  <a:srgbClr val="000000"/>
                </a:solidFill>
                <a:latin typeface="Avenir Light"/>
                <a:cs typeface="Avenir Light"/>
              </a:rPr>
              <a:t>Be Specific</a:t>
            </a:r>
            <a:endParaRPr lang="en-US" sz="3600" dirty="0">
              <a:solidFill>
                <a:srgbClr val="E46C0A"/>
              </a:solidFill>
              <a:latin typeface="Avenir Light"/>
              <a:cs typeface="Avenir Ligh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78449" y="5712055"/>
            <a:ext cx="7389956" cy="646331"/>
          </a:xfrm>
          <a:prstGeom prst="rect">
            <a:avLst/>
          </a:prstGeom>
          <a:solidFill>
            <a:schemeClr val="accent3">
              <a:lumMod val="40000"/>
              <a:lumOff val="60000"/>
              <a:alpha val="74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600" dirty="0" smtClean="0">
                <a:latin typeface="Avenir Light"/>
                <a:cs typeface="Avenir Light"/>
              </a:rPr>
              <a:t>Exit the application without saving</a:t>
            </a:r>
            <a:endParaRPr lang="en-US" sz="3600" dirty="0">
              <a:latin typeface="Avenir Light"/>
              <a:cs typeface="Avenir Ligh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407329" y="995318"/>
            <a:ext cx="4879513" cy="646331"/>
          </a:xfrm>
          <a:prstGeom prst="rect">
            <a:avLst/>
          </a:prstGeom>
          <a:solidFill>
            <a:schemeClr val="accent2">
              <a:lumMod val="40000"/>
              <a:lumOff val="60000"/>
              <a:alpha val="72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600" dirty="0" smtClean="0">
                <a:latin typeface="Avenir Light"/>
                <a:cs typeface="Avenir Light"/>
              </a:rPr>
              <a:t>Finish up your game</a:t>
            </a:r>
            <a:endParaRPr lang="en-US" sz="3600" dirty="0">
              <a:latin typeface="Avenir Light"/>
              <a:cs typeface="Avenir Light"/>
            </a:endParaRPr>
          </a:p>
        </p:txBody>
      </p:sp>
    </p:spTree>
    <p:extLst>
      <p:ext uri="{BB962C8B-B14F-4D97-AF65-F5344CB8AC3E}">
        <p14:creationId xmlns:p14="http://schemas.microsoft.com/office/powerpoint/2010/main" val="1424953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62878"/>
            <a:ext cx="8229600" cy="909744"/>
          </a:xfrm>
        </p:spPr>
        <p:txBody>
          <a:bodyPr/>
          <a:lstStyle/>
          <a:p>
            <a:r>
              <a:rPr lang="en-US" dirty="0" smtClean="0">
                <a:latin typeface="Avenir Light"/>
                <a:cs typeface="Avenir Light"/>
              </a:rPr>
              <a:t>Think-Aloud Protocol</a:t>
            </a:r>
            <a:endParaRPr lang="en-US" dirty="0">
              <a:latin typeface="Avenir Light"/>
              <a:cs typeface="Avenir Light"/>
            </a:endParaRPr>
          </a:p>
        </p:txBody>
      </p:sp>
      <p:pic>
        <p:nvPicPr>
          <p:cNvPr id="4" name="Picture 3" descr="Hawthorne-verbalizeYSTT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5138" y="1476120"/>
            <a:ext cx="3962722" cy="380232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46594" y="1640882"/>
            <a:ext cx="532854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2800" dirty="0" smtClean="0">
                <a:latin typeface="Avenir Light"/>
                <a:cs typeface="Avenir Light"/>
              </a:rPr>
              <a:t>Kinds of questions: </a:t>
            </a:r>
          </a:p>
          <a:p>
            <a:pPr marL="914400" lvl="1" indent="-457200">
              <a:buFont typeface="Arial"/>
              <a:buChar char="•"/>
            </a:pPr>
            <a:r>
              <a:rPr lang="en-US" sz="2800" i="1" dirty="0" smtClean="0">
                <a:latin typeface="Avenir Light"/>
                <a:cs typeface="Avenir Light"/>
              </a:rPr>
              <a:t>What do you think is happening?</a:t>
            </a:r>
            <a:endParaRPr lang="en-US" sz="2800" dirty="0" smtClean="0">
              <a:latin typeface="Avenir Light"/>
              <a:cs typeface="Avenir Light"/>
            </a:endParaRPr>
          </a:p>
          <a:p>
            <a:pPr marL="914400" lvl="1" indent="-457200">
              <a:buFont typeface="Arial"/>
              <a:buChar char="•"/>
            </a:pPr>
            <a:r>
              <a:rPr lang="en-US" sz="2800" i="1" dirty="0" smtClean="0">
                <a:latin typeface="Avenir Light"/>
                <a:cs typeface="Avenir Light"/>
              </a:rPr>
              <a:t>What are you trying to do?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46595" y="3651730"/>
            <a:ext cx="52401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2800" dirty="0" smtClean="0">
                <a:latin typeface="Avenir Light"/>
                <a:cs typeface="Avenir Light"/>
              </a:rPr>
              <a:t>May modify interaction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46595" y="4252900"/>
            <a:ext cx="524011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2800" dirty="0" smtClean="0">
                <a:latin typeface="Avenir Light"/>
                <a:cs typeface="Avenir Light"/>
              </a:rPr>
              <a:t>Two people work together</a:t>
            </a:r>
          </a:p>
          <a:p>
            <a:pPr marL="914400" lvl="1" indent="-457200">
              <a:buFont typeface="Arial"/>
              <a:buChar char="•"/>
            </a:pPr>
            <a:r>
              <a:rPr lang="en-US" sz="2800" dirty="0" smtClean="0">
                <a:latin typeface="Avenir Light"/>
                <a:cs typeface="Avenir Light"/>
              </a:rPr>
              <a:t>Conversation is natural</a:t>
            </a:r>
          </a:p>
          <a:p>
            <a:pPr marL="914400" lvl="1" indent="-457200">
              <a:buFont typeface="Arial"/>
              <a:buChar char="•"/>
            </a:pPr>
            <a:r>
              <a:rPr lang="en-US" sz="2800" dirty="0" smtClean="0">
                <a:latin typeface="Avenir Light"/>
                <a:cs typeface="Avenir Light"/>
              </a:rPr>
              <a:t>But may not work together</a:t>
            </a:r>
          </a:p>
        </p:txBody>
      </p:sp>
    </p:spTree>
    <p:extLst>
      <p:ext uri="{BB962C8B-B14F-4D97-AF65-F5344CB8AC3E}">
        <p14:creationId xmlns:p14="http://schemas.microsoft.com/office/powerpoint/2010/main" val="128120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27689" y="306988"/>
            <a:ext cx="272749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 smtClean="0">
                <a:solidFill>
                  <a:srgbClr val="E46C0A"/>
                </a:solidFill>
                <a:latin typeface="Avenir Light"/>
                <a:cs typeface="Avenir Light"/>
              </a:rPr>
              <a:t>Summary</a:t>
            </a:r>
            <a:endParaRPr lang="en-US" sz="4800" dirty="0">
              <a:solidFill>
                <a:schemeClr val="accent6">
                  <a:lumMod val="75000"/>
                </a:schemeClr>
              </a:solidFill>
              <a:latin typeface="Avenir Light"/>
              <a:cs typeface="Avenir Ligh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97332" y="1772582"/>
            <a:ext cx="607853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b="1" dirty="0" smtClean="0">
                <a:latin typeface="Avenir Light"/>
                <a:cs typeface="Avenir Light"/>
              </a:rPr>
              <a:t>Be careful in your task selection and crafting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b="1" dirty="0" smtClean="0">
                <a:latin typeface="Avenir Light"/>
                <a:cs typeface="Avenir Light"/>
              </a:rPr>
              <a:t>MAKE A SCRIPT!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latin typeface="Avenir Light"/>
                <a:cs typeface="Avenir Light"/>
              </a:rPr>
              <a:t>Give tasks, not questions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latin typeface="Avenir Light"/>
                <a:cs typeface="Avenir Light"/>
              </a:rPr>
              <a:t>Be clear and specific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latin typeface="Avenir Light"/>
                <a:cs typeface="Avenir Light"/>
              </a:rPr>
              <a:t>Don’t over-instruct. Give realistic tasks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latin typeface="Avenir Light"/>
                <a:cs typeface="Avenir Light"/>
              </a:rPr>
              <a:t>Be careful not to bias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7332" y="3742130"/>
            <a:ext cx="643610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b="1" dirty="0" smtClean="0">
                <a:latin typeface="Avenir Light"/>
                <a:cs typeface="Avenir Light"/>
              </a:rPr>
              <a:t>Consider the human element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latin typeface="Avenir Light"/>
                <a:cs typeface="Avenir Light"/>
              </a:rPr>
              <a:t>Capture information with questionnaire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latin typeface="Avenir Light"/>
                <a:cs typeface="Avenir Light"/>
              </a:rPr>
              <a:t>Make the user feel as comfortable as possible</a:t>
            </a:r>
          </a:p>
          <a:p>
            <a:pPr marL="1257300" lvl="2" indent="-342900">
              <a:buFont typeface="Arial"/>
              <a:buChar char="•"/>
            </a:pPr>
            <a:r>
              <a:rPr lang="en-US" sz="2000" dirty="0" smtClean="0">
                <a:latin typeface="Avenir Light"/>
                <a:cs typeface="Avenir Light"/>
              </a:rPr>
              <a:t>How you frame the experiment</a:t>
            </a:r>
          </a:p>
          <a:p>
            <a:pPr marL="1257300" lvl="2" indent="-342900">
              <a:buFont typeface="Arial"/>
              <a:buChar char="•"/>
            </a:pPr>
            <a:r>
              <a:rPr lang="en-US" sz="2000" dirty="0" smtClean="0">
                <a:latin typeface="Avenir Light"/>
                <a:cs typeface="Avenir Light"/>
              </a:rPr>
              <a:t>Your environment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latin typeface="Avenir Light"/>
                <a:cs typeface="Avenir Light"/>
              </a:rPr>
              <a:t>Consider how think-aloud impacts interaction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97332" y="1232263"/>
            <a:ext cx="60785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Avenir Light"/>
                <a:cs typeface="Avenir Light"/>
              </a:rPr>
              <a:t>Typical set up: </a:t>
            </a:r>
            <a:r>
              <a:rPr lang="en-US" sz="2000" b="1" dirty="0" smtClean="0">
                <a:latin typeface="Avenir Light"/>
                <a:cs typeface="Avenir Light"/>
              </a:rPr>
              <a:t>user, facilitator, observer(s) </a:t>
            </a:r>
          </a:p>
        </p:txBody>
      </p:sp>
    </p:spTree>
    <p:extLst>
      <p:ext uri="{BB962C8B-B14F-4D97-AF65-F5344CB8AC3E}">
        <p14:creationId xmlns:p14="http://schemas.microsoft.com/office/powerpoint/2010/main" val="4056673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31908" y="306988"/>
            <a:ext cx="637768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 smtClean="0">
                <a:solidFill>
                  <a:srgbClr val="000000"/>
                </a:solidFill>
                <a:latin typeface="Avenir Light"/>
                <a:cs typeface="Avenir Light"/>
              </a:rPr>
              <a:t>What have we missed?</a:t>
            </a:r>
            <a:endParaRPr lang="en-US" sz="4800" dirty="0">
              <a:solidFill>
                <a:srgbClr val="000000"/>
              </a:solidFill>
              <a:latin typeface="Avenir Light"/>
              <a:cs typeface="Avenir Ligh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868046" y="2863743"/>
            <a:ext cx="4413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Avenir Light"/>
                <a:cs typeface="Avenir Light"/>
              </a:rPr>
              <a:t>1</a:t>
            </a:r>
            <a:endParaRPr lang="en-US" sz="3600" dirty="0">
              <a:latin typeface="Avenir Light"/>
              <a:cs typeface="Avenir Ligh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016729" y="2879490"/>
            <a:ext cx="4413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Avenir Light"/>
                <a:cs typeface="Avenir Light"/>
              </a:rPr>
              <a:t>2</a:t>
            </a:r>
            <a:endParaRPr lang="en-US" sz="3600" dirty="0">
              <a:latin typeface="Avenir Light"/>
              <a:cs typeface="Avenir Ligh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267364" y="2863743"/>
            <a:ext cx="31054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Avenir Light"/>
                <a:cs typeface="Avenir Light"/>
              </a:rPr>
              <a:t>outperforms</a:t>
            </a:r>
            <a:endParaRPr lang="en-US" sz="3600" dirty="0">
              <a:latin typeface="Avenir Light"/>
              <a:cs typeface="Avenir Light"/>
            </a:endParaRPr>
          </a:p>
        </p:txBody>
      </p:sp>
      <p:pic>
        <p:nvPicPr>
          <p:cNvPr id="6" name="Picture 5" descr="Screen Shot 2014-02-24 at 9.18.28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3900" y="1403792"/>
            <a:ext cx="2303459" cy="4699057"/>
          </a:xfrm>
          <a:prstGeom prst="rect">
            <a:avLst/>
          </a:prstGeom>
        </p:spPr>
      </p:pic>
      <p:pic>
        <p:nvPicPr>
          <p:cNvPr id="7" name="Picture 6" descr="Screen Shot 2014-02-24 at 9.19.23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524" y="1403792"/>
            <a:ext cx="3026494" cy="4675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245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34344" y="1882313"/>
            <a:ext cx="810740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dirty="0" smtClean="0">
                <a:solidFill>
                  <a:srgbClr val="E46C0A"/>
                </a:solidFill>
                <a:latin typeface="Avenir Light"/>
                <a:cs typeface="Avenir Light"/>
              </a:rPr>
              <a:t>Formative Evaluation</a:t>
            </a:r>
          </a:p>
          <a:p>
            <a:pPr marL="914400" lvl="1" indent="-457200">
              <a:buFont typeface="Arial"/>
              <a:buChar char="•"/>
            </a:pPr>
            <a:r>
              <a:rPr lang="en-US" sz="3200" dirty="0">
                <a:latin typeface="Avenir Light"/>
                <a:cs typeface="Avenir Light"/>
              </a:rPr>
              <a:t>Iterative testing during the design process to help find and fix usability problems. </a:t>
            </a:r>
            <a:r>
              <a:rPr lang="en-US" sz="3200" dirty="0" smtClean="0">
                <a:latin typeface="Avenir Light"/>
                <a:cs typeface="Avenir Light"/>
              </a:rPr>
              <a:t>Usually, bring users to lab.</a:t>
            </a:r>
            <a:br>
              <a:rPr lang="en-US" sz="3200" dirty="0" smtClean="0">
                <a:latin typeface="Avenir Light"/>
                <a:cs typeface="Avenir Light"/>
              </a:rPr>
            </a:br>
            <a:endParaRPr lang="en-US" sz="3200" dirty="0">
              <a:latin typeface="Avenir Light"/>
              <a:cs typeface="Avenir Light"/>
            </a:endParaRPr>
          </a:p>
          <a:p>
            <a:pPr marL="457200" indent="-457200">
              <a:buFont typeface="Arial"/>
              <a:buChar char="•"/>
            </a:pPr>
            <a:r>
              <a:rPr lang="en-US" sz="3200" dirty="0" smtClean="0">
                <a:latin typeface="Avenir Light"/>
                <a:cs typeface="Avenir Light"/>
              </a:rPr>
              <a:t>Field Study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 smtClean="0">
                <a:latin typeface="Avenir Light"/>
                <a:cs typeface="Avenir Light"/>
              </a:rPr>
              <a:t>Controlled Experiment</a:t>
            </a:r>
            <a:endParaRPr lang="en-US" sz="3200" dirty="0">
              <a:latin typeface="Avenir Light"/>
              <a:cs typeface="Avenir Light"/>
            </a:endParaRPr>
          </a:p>
          <a:p>
            <a:pPr marL="914400" lvl="1" indent="-457200">
              <a:buFont typeface="Arial"/>
              <a:buChar char="•"/>
            </a:pPr>
            <a:endParaRPr lang="en-US" sz="3200" dirty="0">
              <a:solidFill>
                <a:srgbClr val="000000"/>
              </a:solidFill>
              <a:latin typeface="Avenir Light"/>
              <a:cs typeface="Avenir Ligh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863856" y="316317"/>
            <a:ext cx="543162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latin typeface="Avenir Light"/>
                <a:cs typeface="Avenir Light"/>
              </a:rPr>
              <a:t>Kinds of User Testing</a:t>
            </a:r>
            <a:endParaRPr lang="en-US" sz="4400" dirty="0">
              <a:latin typeface="Avenir Light"/>
              <a:cs typeface="Avenir Light"/>
            </a:endParaRPr>
          </a:p>
        </p:txBody>
      </p:sp>
    </p:spTree>
    <p:extLst>
      <p:ext uri="{BB962C8B-B14F-4D97-AF65-F5344CB8AC3E}">
        <p14:creationId xmlns:p14="http://schemas.microsoft.com/office/powerpoint/2010/main" val="3496254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162798" y="306988"/>
            <a:ext cx="311590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 smtClean="0">
                <a:solidFill>
                  <a:srgbClr val="E46C0A"/>
                </a:solidFill>
                <a:latin typeface="Avenir Light"/>
                <a:cs typeface="Avenir Light"/>
              </a:rPr>
              <a:t>EMOTION</a:t>
            </a:r>
            <a:endParaRPr lang="en-US" sz="4800" dirty="0">
              <a:solidFill>
                <a:schemeClr val="accent6">
                  <a:lumMod val="75000"/>
                </a:schemeClr>
              </a:solidFill>
              <a:latin typeface="Avenir Light"/>
              <a:cs typeface="Avenir Ligh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868046" y="2863743"/>
            <a:ext cx="4413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Avenir Light"/>
                <a:cs typeface="Avenir Light"/>
              </a:rPr>
              <a:t>1</a:t>
            </a:r>
            <a:endParaRPr lang="en-US" sz="3600" dirty="0">
              <a:latin typeface="Avenir Light"/>
              <a:cs typeface="Avenir Ligh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016729" y="2879490"/>
            <a:ext cx="4413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Avenir Light"/>
                <a:cs typeface="Avenir Light"/>
              </a:rPr>
              <a:t>2</a:t>
            </a:r>
            <a:endParaRPr lang="en-US" sz="3600" dirty="0">
              <a:latin typeface="Avenir Light"/>
              <a:cs typeface="Avenir Ligh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267364" y="2863743"/>
            <a:ext cx="31054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Avenir Light"/>
                <a:cs typeface="Avenir Light"/>
              </a:rPr>
              <a:t>outperforms</a:t>
            </a:r>
            <a:endParaRPr lang="en-US" sz="3600" dirty="0">
              <a:latin typeface="Avenir Light"/>
              <a:cs typeface="Avenir Light"/>
            </a:endParaRPr>
          </a:p>
        </p:txBody>
      </p:sp>
      <p:pic>
        <p:nvPicPr>
          <p:cNvPr id="6" name="Picture 5" descr="Screen Shot 2014-02-24 at 9.18.28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3900" y="1403792"/>
            <a:ext cx="2303459" cy="4699057"/>
          </a:xfrm>
          <a:prstGeom prst="rect">
            <a:avLst/>
          </a:prstGeom>
        </p:spPr>
      </p:pic>
      <p:pic>
        <p:nvPicPr>
          <p:cNvPr id="7" name="Picture 6" descr="Screen Shot 2014-02-24 at 9.19.23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524" y="1403792"/>
            <a:ext cx="3026494" cy="467525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92370" y="6226677"/>
            <a:ext cx="75969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Avenir Light"/>
                <a:cs typeface="Avenir Light"/>
              </a:rPr>
              <a:t>How do you capture the user’s full experience? </a:t>
            </a:r>
            <a:endParaRPr lang="en-US" sz="2800" dirty="0">
              <a:latin typeface="Avenir Light"/>
              <a:cs typeface="Avenir Light"/>
            </a:endParaRPr>
          </a:p>
        </p:txBody>
      </p:sp>
    </p:spTree>
    <p:extLst>
      <p:ext uri="{BB962C8B-B14F-4D97-AF65-F5344CB8AC3E}">
        <p14:creationId xmlns:p14="http://schemas.microsoft.com/office/powerpoint/2010/main" val="2976612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911671" y="306988"/>
            <a:ext cx="36181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smtClean="0">
                <a:solidFill>
                  <a:srgbClr val="E46C0A"/>
                </a:solidFill>
                <a:latin typeface="Avenir Light"/>
                <a:cs typeface="Avenir Light"/>
              </a:rPr>
              <a:t>What’s next?</a:t>
            </a:r>
            <a:endParaRPr lang="en-US" sz="4800" dirty="0">
              <a:solidFill>
                <a:schemeClr val="accent6">
                  <a:lumMod val="75000"/>
                </a:schemeClr>
              </a:solidFill>
              <a:latin typeface="Avenir Light"/>
              <a:cs typeface="Avenir Light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4528" y="1588868"/>
            <a:ext cx="3101991" cy="206960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94516" y="2057369"/>
            <a:ext cx="442775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 smtClean="0">
                <a:latin typeface="Avenir Light"/>
                <a:cs typeface="Avenir Light"/>
              </a:rPr>
              <a:t>Emerging technology</a:t>
            </a:r>
          </a:p>
          <a:p>
            <a:pPr marL="742950" lvl="1" indent="-285750">
              <a:buFont typeface="Arial"/>
              <a:buChar char="•"/>
            </a:pPr>
            <a:r>
              <a:rPr lang="en-US" sz="2400" dirty="0" smtClean="0">
                <a:latin typeface="Avenir Light"/>
                <a:cs typeface="Avenir Light"/>
              </a:rPr>
              <a:t>Eye-tracking</a:t>
            </a:r>
          </a:p>
          <a:p>
            <a:pPr marL="742950" lvl="1" indent="-285750">
              <a:buFont typeface="Arial"/>
              <a:buChar char="•"/>
            </a:pPr>
            <a:r>
              <a:rPr lang="en-US" sz="2400" dirty="0" smtClean="0">
                <a:latin typeface="Avenir Light"/>
                <a:cs typeface="Avenir Light"/>
              </a:rPr>
              <a:t>Heart rate monitor</a:t>
            </a:r>
          </a:p>
          <a:p>
            <a:pPr marL="742950" lvl="1" indent="-285750">
              <a:buFont typeface="Arial"/>
              <a:buChar char="•"/>
            </a:pPr>
            <a:r>
              <a:rPr lang="en-US" sz="2400" dirty="0" smtClean="0">
                <a:latin typeface="Avenir Light"/>
                <a:cs typeface="Avenir Light"/>
              </a:rPr>
              <a:t>Brain sensing</a:t>
            </a:r>
          </a:p>
          <a:p>
            <a:pPr marL="742950" lvl="1" indent="-285750">
              <a:buFont typeface="Arial"/>
              <a:buChar char="•"/>
            </a:pPr>
            <a:endParaRPr lang="en-US" sz="2400" dirty="0">
              <a:latin typeface="Avenir Light"/>
              <a:cs typeface="Avenir Light"/>
            </a:endParaRPr>
          </a:p>
          <a:p>
            <a:pPr marL="285750" indent="-285750">
              <a:buFont typeface="Arial"/>
              <a:buChar char="•"/>
            </a:pPr>
            <a:r>
              <a:rPr lang="en-US" sz="2400" dirty="0" smtClean="0">
                <a:latin typeface="Avenir Light"/>
                <a:cs typeface="Avenir Light"/>
              </a:rPr>
              <a:t>Not reliable yet, but not as far out as you think!</a:t>
            </a:r>
          </a:p>
          <a:p>
            <a:pPr marL="285750" indent="-285750">
              <a:buFont typeface="Arial"/>
              <a:buChar char="•"/>
            </a:pPr>
            <a:endParaRPr lang="en-US" sz="2400" dirty="0">
              <a:latin typeface="Avenir Light"/>
              <a:cs typeface="Avenir Light"/>
            </a:endParaRPr>
          </a:p>
          <a:p>
            <a:pPr marL="285750" indent="-285750">
              <a:buFont typeface="Arial"/>
              <a:buChar char="•"/>
            </a:pPr>
            <a:r>
              <a:rPr lang="en-US" sz="2400" dirty="0" smtClean="0">
                <a:latin typeface="Avenir Light"/>
                <a:cs typeface="Avenir Light"/>
              </a:rPr>
              <a:t>Are there new ethical issues?</a:t>
            </a:r>
          </a:p>
          <a:p>
            <a:pPr marL="285750" indent="-285750">
              <a:buFont typeface="Arial"/>
              <a:buChar char="•"/>
            </a:pPr>
            <a:endParaRPr lang="en-US" sz="2400" dirty="0">
              <a:latin typeface="Avenir Light"/>
              <a:cs typeface="Avenir Light"/>
            </a:endParaRPr>
          </a:p>
          <a:p>
            <a:pPr marL="285750" indent="-285750">
              <a:buFont typeface="Arial"/>
              <a:buChar char="•"/>
            </a:pPr>
            <a:endParaRPr lang="en-US" sz="2400" dirty="0" smtClean="0">
              <a:latin typeface="Avenir Light"/>
              <a:cs typeface="Avenir Light"/>
            </a:endParaRPr>
          </a:p>
          <a:p>
            <a:pPr marL="285750" indent="-285750">
              <a:buFont typeface="Arial"/>
              <a:buChar char="•"/>
            </a:pPr>
            <a:endParaRPr lang="en-US" sz="2400" dirty="0">
              <a:latin typeface="Avenir Light"/>
              <a:cs typeface="Avenir Light"/>
            </a:endParaRPr>
          </a:p>
        </p:txBody>
      </p:sp>
      <p:pic>
        <p:nvPicPr>
          <p:cNvPr id="7" name="Picture 6" descr="fNIRS_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4528" y="3724439"/>
            <a:ext cx="3831808" cy="2873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826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357011" y="306988"/>
            <a:ext cx="272749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 smtClean="0">
                <a:solidFill>
                  <a:srgbClr val="E46C0A"/>
                </a:solidFill>
                <a:latin typeface="Avenir Light"/>
                <a:cs typeface="Avenir Light"/>
              </a:rPr>
              <a:t>Summary</a:t>
            </a:r>
            <a:endParaRPr lang="en-US" sz="4800" dirty="0">
              <a:solidFill>
                <a:schemeClr val="accent6">
                  <a:lumMod val="75000"/>
                </a:schemeClr>
              </a:solidFill>
              <a:latin typeface="Avenir Light"/>
              <a:cs typeface="Avenir Ligh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0" y="6516117"/>
            <a:ext cx="960482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 smtClean="0">
                <a:latin typeface="Avenir Light"/>
                <a:cs typeface="Avenir Light"/>
              </a:rPr>
              <a:t>Thanks to Rob Miller (CSAIL at MIT), Terry </a:t>
            </a:r>
            <a:r>
              <a:rPr lang="en-US" sz="1500" dirty="0" err="1" smtClean="0">
                <a:latin typeface="Avenir Light"/>
                <a:cs typeface="Avenir Light"/>
              </a:rPr>
              <a:t>Winograd</a:t>
            </a:r>
            <a:r>
              <a:rPr lang="en-US" sz="1500" dirty="0">
                <a:latin typeface="Avenir Light"/>
                <a:cs typeface="Avenir Light"/>
              </a:rPr>
              <a:t> </a:t>
            </a:r>
            <a:r>
              <a:rPr lang="en-US" sz="1500" dirty="0" smtClean="0">
                <a:latin typeface="Avenir Light"/>
                <a:cs typeface="Avenir Light"/>
              </a:rPr>
              <a:t>(Stanford), Jennifer </a:t>
            </a:r>
            <a:r>
              <a:rPr lang="en-US" sz="1500" dirty="0" err="1" smtClean="0">
                <a:latin typeface="Avenir Light"/>
                <a:cs typeface="Avenir Light"/>
              </a:rPr>
              <a:t>Golbeck</a:t>
            </a:r>
            <a:r>
              <a:rPr lang="en-US" sz="1500" dirty="0" smtClean="0">
                <a:latin typeface="Avenir Light"/>
                <a:cs typeface="Avenir Light"/>
              </a:rPr>
              <a:t> (University of Maryland)    </a:t>
            </a:r>
            <a:endParaRPr lang="en-US" sz="1500" dirty="0">
              <a:latin typeface="Avenir Light"/>
              <a:cs typeface="Avenir Ligh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97332" y="1772582"/>
            <a:ext cx="6078533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1900" b="1" dirty="0" smtClean="0">
                <a:latin typeface="Avenir Light"/>
                <a:cs typeface="Avenir Light"/>
              </a:rPr>
              <a:t>Be careful in your task selection and crafting</a:t>
            </a:r>
          </a:p>
          <a:p>
            <a:pPr marL="800100" lvl="1" indent="-342900">
              <a:buFont typeface="Arial"/>
              <a:buChar char="•"/>
            </a:pPr>
            <a:r>
              <a:rPr lang="en-US" sz="1900" b="1" dirty="0" smtClean="0">
                <a:latin typeface="Avenir Light"/>
                <a:cs typeface="Avenir Light"/>
              </a:rPr>
              <a:t>MAKE A SCRIPT!</a:t>
            </a:r>
          </a:p>
          <a:p>
            <a:pPr marL="800100" lvl="1" indent="-342900">
              <a:buFont typeface="Arial"/>
              <a:buChar char="•"/>
            </a:pPr>
            <a:r>
              <a:rPr lang="en-US" sz="1900" dirty="0" smtClean="0">
                <a:latin typeface="Avenir Light"/>
                <a:cs typeface="Avenir Light"/>
              </a:rPr>
              <a:t>Give tasks, not questions</a:t>
            </a:r>
          </a:p>
          <a:p>
            <a:pPr marL="800100" lvl="1" indent="-342900">
              <a:buFont typeface="Arial"/>
              <a:buChar char="•"/>
            </a:pPr>
            <a:r>
              <a:rPr lang="en-US" sz="1900" dirty="0" smtClean="0">
                <a:latin typeface="Avenir Light"/>
                <a:cs typeface="Avenir Light"/>
              </a:rPr>
              <a:t>Be clear and specific</a:t>
            </a:r>
          </a:p>
          <a:p>
            <a:pPr marL="800100" lvl="1" indent="-342900">
              <a:buFont typeface="Arial"/>
              <a:buChar char="•"/>
            </a:pPr>
            <a:r>
              <a:rPr lang="en-US" sz="1900" dirty="0" smtClean="0">
                <a:latin typeface="Avenir Light"/>
                <a:cs typeface="Avenir Light"/>
              </a:rPr>
              <a:t>Don’t over-instruct. Give realistic tasks</a:t>
            </a:r>
          </a:p>
          <a:p>
            <a:pPr marL="800100" lvl="1" indent="-342900">
              <a:buFont typeface="Arial"/>
              <a:buChar char="•"/>
            </a:pPr>
            <a:r>
              <a:rPr lang="en-US" sz="1900" dirty="0" smtClean="0">
                <a:latin typeface="Avenir Light"/>
                <a:cs typeface="Avenir Light"/>
              </a:rPr>
              <a:t>Be careful not to bias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7332" y="3593634"/>
            <a:ext cx="6078533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1900" b="1" dirty="0" smtClean="0">
                <a:latin typeface="Avenir Light"/>
                <a:cs typeface="Avenir Light"/>
              </a:rPr>
              <a:t>Consider the human element</a:t>
            </a:r>
          </a:p>
          <a:p>
            <a:pPr marL="800100" lvl="1" indent="-342900">
              <a:buFont typeface="Arial"/>
              <a:buChar char="•"/>
            </a:pPr>
            <a:r>
              <a:rPr lang="en-US" sz="1900" dirty="0" smtClean="0">
                <a:latin typeface="Avenir Light"/>
                <a:cs typeface="Avenir Light"/>
              </a:rPr>
              <a:t>Capture information with questionnaire</a:t>
            </a:r>
          </a:p>
          <a:p>
            <a:pPr marL="800100" lvl="1" indent="-342900">
              <a:buFont typeface="Arial"/>
              <a:buChar char="•"/>
            </a:pPr>
            <a:r>
              <a:rPr lang="en-US" sz="1900" dirty="0" smtClean="0">
                <a:latin typeface="Avenir Light"/>
                <a:cs typeface="Avenir Light"/>
              </a:rPr>
              <a:t>Make the user feel as comfortable as possible</a:t>
            </a:r>
          </a:p>
          <a:p>
            <a:pPr marL="1257300" lvl="2" indent="-342900">
              <a:buFont typeface="Arial"/>
              <a:buChar char="•"/>
            </a:pPr>
            <a:r>
              <a:rPr lang="en-US" sz="1900" dirty="0" smtClean="0">
                <a:latin typeface="Avenir Light"/>
                <a:cs typeface="Avenir Light"/>
              </a:rPr>
              <a:t>How you frame the experiment</a:t>
            </a:r>
          </a:p>
          <a:p>
            <a:pPr marL="1257300" lvl="2" indent="-342900">
              <a:buFont typeface="Arial"/>
              <a:buChar char="•"/>
            </a:pPr>
            <a:r>
              <a:rPr lang="en-US" sz="1900" dirty="0" smtClean="0">
                <a:latin typeface="Avenir Light"/>
                <a:cs typeface="Avenir Light"/>
              </a:rPr>
              <a:t>Your environment</a:t>
            </a:r>
          </a:p>
          <a:p>
            <a:pPr marL="800100" lvl="1" indent="-342900">
              <a:buFont typeface="Arial"/>
              <a:buChar char="•"/>
            </a:pPr>
            <a:r>
              <a:rPr lang="en-US" sz="1900" dirty="0" smtClean="0">
                <a:latin typeface="Avenir Light"/>
                <a:cs typeface="Avenir Light"/>
              </a:rPr>
              <a:t>Consider how think-aloud impacts interaction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97332" y="5438895"/>
            <a:ext cx="6078533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1900" b="1" dirty="0" smtClean="0">
                <a:latin typeface="Avenir Light"/>
                <a:cs typeface="Avenir Light"/>
              </a:rPr>
              <a:t>Consider what your tasks might not capture</a:t>
            </a:r>
          </a:p>
          <a:p>
            <a:pPr marL="800100" lvl="1" indent="-342900">
              <a:buFont typeface="Arial"/>
              <a:buChar char="•"/>
            </a:pPr>
            <a:r>
              <a:rPr lang="en-US" sz="1900" dirty="0" smtClean="0">
                <a:latin typeface="Avenir Light"/>
                <a:cs typeface="Avenir Light"/>
              </a:rPr>
              <a:t>User experience: does it make them feel cool?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97332" y="1232263"/>
            <a:ext cx="6078533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1900" dirty="0" smtClean="0">
                <a:latin typeface="Avenir Light"/>
                <a:cs typeface="Avenir Light"/>
              </a:rPr>
              <a:t>Typical set up: </a:t>
            </a:r>
            <a:r>
              <a:rPr lang="en-US" sz="1900" b="1" dirty="0" smtClean="0">
                <a:latin typeface="Avenir Light"/>
                <a:cs typeface="Avenir Light"/>
              </a:rPr>
              <a:t>user, facilitator, observer(s) </a:t>
            </a:r>
          </a:p>
        </p:txBody>
      </p:sp>
    </p:spTree>
    <p:extLst>
      <p:ext uri="{BB962C8B-B14F-4D97-AF65-F5344CB8AC3E}">
        <p14:creationId xmlns:p14="http://schemas.microsoft.com/office/powerpoint/2010/main" val="879795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79499" y="2464121"/>
            <a:ext cx="71609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2800" b="1" dirty="0" smtClean="0">
                <a:solidFill>
                  <a:schemeClr val="accent6">
                    <a:lumMod val="75000"/>
                  </a:schemeClr>
                </a:solidFill>
                <a:latin typeface="Avenir Light"/>
                <a:cs typeface="Avenir Light"/>
              </a:rPr>
              <a:t>User</a:t>
            </a:r>
            <a:r>
              <a:rPr lang="en-US" sz="2800" dirty="0" smtClean="0">
                <a:solidFill>
                  <a:schemeClr val="accent6">
                    <a:lumMod val="75000"/>
                  </a:schemeClr>
                </a:solidFill>
                <a:latin typeface="Avenir Light"/>
                <a:cs typeface="Avenir Light"/>
              </a:rPr>
              <a:t> </a:t>
            </a:r>
            <a:r>
              <a:rPr lang="en-US" sz="2800" dirty="0" smtClean="0">
                <a:latin typeface="Avenir Light"/>
                <a:cs typeface="Avenir Light"/>
              </a:rPr>
              <a:t>should perform tasks, think out loud</a:t>
            </a:r>
            <a:endParaRPr lang="en-US" sz="2800" b="1" dirty="0" smtClean="0">
              <a:latin typeface="Avenir Light"/>
              <a:cs typeface="Avenir Ligh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369373" y="291659"/>
            <a:ext cx="475339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solidFill>
                  <a:srgbClr val="000000"/>
                </a:solidFill>
                <a:latin typeface="Avenir Light"/>
                <a:cs typeface="Avenir Light"/>
              </a:rPr>
              <a:t>Roles: Basic Setup</a:t>
            </a:r>
            <a:endParaRPr lang="en-US" sz="4400" dirty="0">
              <a:solidFill>
                <a:srgbClr val="000000"/>
              </a:solidFill>
              <a:latin typeface="Avenir Light"/>
              <a:cs typeface="Avenir Ligh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0970" y="1422859"/>
            <a:ext cx="72375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2800" dirty="0" smtClean="0">
                <a:latin typeface="Avenir Light"/>
                <a:cs typeface="Avenir Light"/>
              </a:rPr>
              <a:t>Roles: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79499" y="1940901"/>
            <a:ext cx="64299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2800" b="1" dirty="0" smtClean="0">
                <a:solidFill>
                  <a:schemeClr val="accent6">
                    <a:lumMod val="75000"/>
                  </a:schemeClr>
                </a:solidFill>
                <a:latin typeface="Avenir Light"/>
                <a:cs typeface="Avenir Light"/>
              </a:rPr>
              <a:t>Facilitator</a:t>
            </a:r>
            <a:r>
              <a:rPr lang="en-US" sz="2800" b="1" dirty="0" smtClean="0">
                <a:latin typeface="Avenir Light"/>
                <a:cs typeface="Avenir Light"/>
              </a:rPr>
              <a:t> </a:t>
            </a:r>
            <a:r>
              <a:rPr lang="en-US" sz="2800" dirty="0" smtClean="0">
                <a:latin typeface="Avenir Light"/>
                <a:cs typeface="Avenir Light"/>
              </a:rPr>
              <a:t>briefs user, provides tasks. </a:t>
            </a:r>
            <a:endParaRPr lang="en-US" sz="2800" b="1" dirty="0" smtClean="0">
              <a:latin typeface="Avenir Light"/>
              <a:cs typeface="Avenir Ligh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79499" y="3027827"/>
            <a:ext cx="775084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2800" b="1" dirty="0" smtClean="0">
                <a:solidFill>
                  <a:srgbClr val="E46C0A"/>
                </a:solidFill>
                <a:latin typeface="Avenir Light"/>
                <a:cs typeface="Avenir Light"/>
              </a:rPr>
              <a:t>Observer</a:t>
            </a:r>
            <a:r>
              <a:rPr lang="en-US" sz="2800" b="1" dirty="0" smtClean="0">
                <a:latin typeface="Avenir Light"/>
                <a:cs typeface="Avenir Light"/>
              </a:rPr>
              <a:t> </a:t>
            </a:r>
            <a:r>
              <a:rPr lang="en-US" sz="2800" dirty="0" smtClean="0">
                <a:latin typeface="Avenir Light"/>
                <a:cs typeface="Avenir Light"/>
              </a:rPr>
              <a:t>take notes. NO active participation</a:t>
            </a:r>
          </a:p>
          <a:p>
            <a:pPr marL="914400" lvl="1" indent="-457200">
              <a:buFont typeface="Arial"/>
              <a:buChar char="•"/>
            </a:pPr>
            <a:r>
              <a:rPr lang="en-US" sz="2800" dirty="0" smtClean="0">
                <a:latin typeface="Avenir Light"/>
                <a:cs typeface="Avenir Light"/>
              </a:rPr>
              <a:t>Not seen or out of the way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05517" y="4561726"/>
            <a:ext cx="750718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Avenir Light"/>
                <a:cs typeface="Avenir Light"/>
              </a:rPr>
              <a:t>How do you choose tasks for the user to complete?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Avenir Light"/>
                <a:cs typeface="Avenir Light"/>
              </a:rPr>
              <a:t>How do you understand user behavior? 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Avenir Light"/>
                <a:cs typeface="Avenir Light"/>
              </a:rPr>
              <a:t>How do you create a comfortable user experience? </a:t>
            </a:r>
          </a:p>
          <a:p>
            <a:endParaRPr lang="en-US" sz="2400" dirty="0">
              <a:latin typeface="Avenir Light"/>
              <a:cs typeface="Avenir Light"/>
            </a:endParaRPr>
          </a:p>
        </p:txBody>
      </p:sp>
    </p:spTree>
    <p:extLst>
      <p:ext uri="{BB962C8B-B14F-4D97-AF65-F5344CB8AC3E}">
        <p14:creationId xmlns:p14="http://schemas.microsoft.com/office/powerpoint/2010/main" val="1515753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2"/>
          <p:cNvSpPr txBox="1">
            <a:spLocks noChangeArrowheads="1"/>
          </p:cNvSpPr>
          <p:nvPr/>
        </p:nvSpPr>
        <p:spPr>
          <a:xfrm>
            <a:off x="685800" y="609600"/>
            <a:ext cx="77724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mtClean="0">
                <a:latin typeface="Avenir Light"/>
                <a:cs typeface="Avenir Light"/>
              </a:rPr>
              <a:t>Pre-Test Questionnaires</a:t>
            </a:r>
            <a:endParaRPr lang="en-US" dirty="0" smtClean="0">
              <a:latin typeface="Avenir Light"/>
              <a:cs typeface="Avenir Light"/>
            </a:endParaRPr>
          </a:p>
        </p:txBody>
      </p:sp>
      <p:sp>
        <p:nvSpPr>
          <p:cNvPr id="15" name="Rectangle 3"/>
          <p:cNvSpPr txBox="1">
            <a:spLocks noChangeArrowheads="1"/>
          </p:cNvSpPr>
          <p:nvPr/>
        </p:nvSpPr>
        <p:spPr>
          <a:xfrm>
            <a:off x="685800" y="1981200"/>
            <a:ext cx="7772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Arial"/>
              <a:buChar char="•"/>
              <a:defRPr/>
            </a:pPr>
            <a:r>
              <a:rPr lang="en-US" sz="2800" dirty="0" smtClean="0">
                <a:solidFill>
                  <a:schemeClr val="tx1"/>
                </a:solidFill>
                <a:latin typeface="Avenir Light"/>
                <a:cs typeface="Avenir Light"/>
              </a:rPr>
              <a:t>Learn any relevant background about the subjects</a:t>
            </a:r>
          </a:p>
          <a:p>
            <a:pPr marL="457200" indent="-457200" algn="l">
              <a:buFont typeface="Arial"/>
              <a:buChar char="•"/>
              <a:defRPr/>
            </a:pPr>
            <a:r>
              <a:rPr lang="en-US" sz="2800" dirty="0" smtClean="0">
                <a:solidFill>
                  <a:schemeClr val="tx1"/>
                </a:solidFill>
                <a:latin typeface="Avenir Light"/>
                <a:cs typeface="Avenir Light"/>
              </a:rPr>
              <a:t>Age, gender, education level, experience with the web, experience with this type of website, experience with this site in particular, </a:t>
            </a:r>
          </a:p>
          <a:p>
            <a:pPr marL="457200" indent="-457200" algn="l">
              <a:buFont typeface="Arial"/>
              <a:buChar char="•"/>
              <a:defRPr/>
            </a:pPr>
            <a:r>
              <a:rPr lang="en-US" sz="2800" dirty="0" smtClean="0">
                <a:solidFill>
                  <a:schemeClr val="tx1"/>
                </a:solidFill>
                <a:latin typeface="Avenir Light"/>
                <a:cs typeface="Avenir Light"/>
              </a:rPr>
              <a:t>Perhaps more specific questions based on the site, e.g. color blindness, if the user has children, etc.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587937" y="6386416"/>
            <a:ext cx="5067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venir Light"/>
                <a:cs typeface="Avenir Light"/>
              </a:rPr>
              <a:t>(from Jennifer </a:t>
            </a:r>
            <a:r>
              <a:rPr lang="en-US" dirty="0" err="1" smtClean="0">
                <a:latin typeface="Avenir Light"/>
                <a:cs typeface="Avenir Light"/>
              </a:rPr>
              <a:t>Golbek</a:t>
            </a:r>
            <a:r>
              <a:rPr lang="en-US" dirty="0" smtClean="0">
                <a:latin typeface="Avenir Light"/>
                <a:cs typeface="Avenir Light"/>
              </a:rPr>
              <a:t>, University of Maryland) </a:t>
            </a:r>
            <a:endParaRPr lang="en-US" dirty="0">
              <a:latin typeface="Avenir Light"/>
              <a:cs typeface="Avenir Light"/>
            </a:endParaRPr>
          </a:p>
        </p:txBody>
      </p:sp>
    </p:spTree>
    <p:extLst>
      <p:ext uri="{BB962C8B-B14F-4D97-AF65-F5344CB8AC3E}">
        <p14:creationId xmlns:p14="http://schemas.microsoft.com/office/powerpoint/2010/main" val="1091060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4-02-23 at 1.43.1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970" y="801384"/>
            <a:ext cx="7767699" cy="583184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73044" y="0"/>
            <a:ext cx="647664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>
                <a:latin typeface="Optima"/>
                <a:cs typeface="Optima"/>
              </a:rPr>
              <a:t>Who wants to test Chess?</a:t>
            </a:r>
            <a:endParaRPr lang="en-US" sz="4400" b="1" dirty="0">
              <a:latin typeface="Optima"/>
              <a:cs typeface="Optima"/>
            </a:endParaRPr>
          </a:p>
        </p:txBody>
      </p:sp>
    </p:spTree>
    <p:extLst>
      <p:ext uri="{BB962C8B-B14F-4D97-AF65-F5344CB8AC3E}">
        <p14:creationId xmlns:p14="http://schemas.microsoft.com/office/powerpoint/2010/main" val="1649557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Screen Shot 2014-02-23 at 1.43.1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706" y="850700"/>
            <a:ext cx="7767699" cy="583184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619155" y="33273"/>
            <a:ext cx="438552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>
                <a:solidFill>
                  <a:srgbClr val="000000"/>
                </a:solidFill>
                <a:latin typeface="Optima"/>
                <a:cs typeface="Optima"/>
              </a:rPr>
              <a:t>Write some tasks</a:t>
            </a:r>
            <a:endParaRPr lang="en-US" sz="4400" b="1" dirty="0">
              <a:solidFill>
                <a:srgbClr val="000000"/>
              </a:solidFill>
              <a:latin typeface="Optima"/>
              <a:cs typeface="Optima"/>
            </a:endParaRPr>
          </a:p>
        </p:txBody>
      </p:sp>
    </p:spTree>
    <p:extLst>
      <p:ext uri="{BB962C8B-B14F-4D97-AF65-F5344CB8AC3E}">
        <p14:creationId xmlns:p14="http://schemas.microsoft.com/office/powerpoint/2010/main" val="2166382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682715" y="249198"/>
            <a:ext cx="439736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>
                <a:latin typeface="Avenir Light"/>
                <a:cs typeface="Avenir Light"/>
              </a:rPr>
              <a:t>Users are People</a:t>
            </a:r>
            <a:endParaRPr lang="en-US" sz="4400" b="1" dirty="0">
              <a:latin typeface="Avenir Light"/>
              <a:cs typeface="Avenir Light"/>
            </a:endParaRPr>
          </a:p>
        </p:txBody>
      </p:sp>
      <p:pic>
        <p:nvPicPr>
          <p:cNvPr id="2" name="Picture 1" descr="people_resized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309" y="956993"/>
            <a:ext cx="6707347" cy="4469919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149600" y="4315146"/>
            <a:ext cx="8994399" cy="2359523"/>
            <a:chOff x="149600" y="4315146"/>
            <a:chExt cx="8994399" cy="2359523"/>
          </a:xfrm>
        </p:grpSpPr>
        <p:cxnSp>
          <p:nvCxnSpPr>
            <p:cNvPr id="5" name="Straight Arrow Connector 4"/>
            <p:cNvCxnSpPr/>
            <p:nvPr/>
          </p:nvCxnSpPr>
          <p:spPr>
            <a:xfrm flipV="1">
              <a:off x="1208309" y="4315146"/>
              <a:ext cx="382220" cy="1111766"/>
            </a:xfrm>
            <a:prstGeom prst="straightConnector1">
              <a:avLst/>
            </a:prstGeom>
            <a:ln>
              <a:solidFill>
                <a:schemeClr val="accent6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149600" y="5426912"/>
              <a:ext cx="301155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Avenir Light"/>
                  <a:cs typeface="Avenir Light"/>
                </a:rPr>
                <a:t>Has performance anxiety</a:t>
              </a:r>
              <a:endParaRPr lang="en-US" sz="2000" dirty="0">
                <a:latin typeface="Avenir Light"/>
                <a:cs typeface="Avenir Light"/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 flipV="1">
              <a:off x="3476970" y="4886784"/>
              <a:ext cx="164136" cy="772222"/>
            </a:xfrm>
            <a:prstGeom prst="straightConnector1">
              <a:avLst/>
            </a:prstGeom>
            <a:ln>
              <a:solidFill>
                <a:schemeClr val="accent6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2055936" y="5827022"/>
              <a:ext cx="345543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latin typeface="Avenir Light"/>
                  <a:cs typeface="Avenir Light"/>
                </a:rPr>
                <a:t>Feels stupid using a computer in front of others</a:t>
              </a:r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 flipH="1" flipV="1">
              <a:off x="6885533" y="5049218"/>
              <a:ext cx="308243" cy="609788"/>
            </a:xfrm>
            <a:prstGeom prst="straightConnector1">
              <a:avLst/>
            </a:prstGeom>
            <a:ln>
              <a:solidFill>
                <a:schemeClr val="accent6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6201828" y="5659006"/>
              <a:ext cx="294217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latin typeface="Avenir Light"/>
                  <a:cs typeface="Avenir Light"/>
                </a:rPr>
                <a:t>Is worried he’ll perform poorly compared to other testers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07856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82582" y="1312942"/>
            <a:ext cx="7290409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dirty="0" smtClean="0">
                <a:latin typeface="Avenir Light"/>
                <a:cs typeface="Avenir Light"/>
              </a:rPr>
              <a:t>Inform them</a:t>
            </a:r>
          </a:p>
          <a:p>
            <a:pPr marL="914400" lvl="1" indent="-457200">
              <a:buFont typeface="Arial"/>
              <a:buChar char="•"/>
            </a:pPr>
            <a:r>
              <a:rPr lang="en-US" sz="2800" dirty="0" smtClean="0">
                <a:latin typeface="Avenir Light"/>
                <a:cs typeface="Avenir Light"/>
              </a:rPr>
              <a:t>What is the study about? </a:t>
            </a:r>
          </a:p>
          <a:p>
            <a:pPr marL="914400" lvl="1" indent="-457200">
              <a:buFont typeface="Arial"/>
              <a:buChar char="•"/>
            </a:pPr>
            <a:r>
              <a:rPr lang="en-US" sz="2800" dirty="0" smtClean="0">
                <a:latin typeface="Avenir Light"/>
                <a:cs typeface="Avenir Light"/>
              </a:rPr>
              <a:t>What happens with the recorded data? </a:t>
            </a:r>
            <a:endParaRPr lang="en-US" sz="2800" dirty="0">
              <a:latin typeface="Avenir Light"/>
              <a:cs typeface="Avenir Light"/>
            </a:endParaRPr>
          </a:p>
          <a:p>
            <a:pPr marL="457200" indent="-457200">
              <a:buFont typeface="Arial"/>
              <a:buChar char="•"/>
            </a:pPr>
            <a:r>
              <a:rPr lang="en-US" sz="3200" dirty="0" smtClean="0">
                <a:latin typeface="Avenir Light"/>
                <a:cs typeface="Avenir Light"/>
              </a:rPr>
              <a:t>Framing</a:t>
            </a:r>
          </a:p>
          <a:p>
            <a:pPr marL="914400" lvl="1" indent="-457200">
              <a:buFont typeface="Arial"/>
              <a:buChar char="•"/>
            </a:pPr>
            <a:r>
              <a:rPr lang="en-US" sz="2800" dirty="0" smtClean="0">
                <a:latin typeface="Avenir Light"/>
                <a:cs typeface="Avenir Light"/>
              </a:rPr>
              <a:t>We’re testing the system, NOT YOU</a:t>
            </a:r>
          </a:p>
          <a:p>
            <a:pPr marL="914400" lvl="1" indent="-457200">
              <a:buFont typeface="Arial"/>
              <a:buChar char="•"/>
            </a:pPr>
            <a:r>
              <a:rPr lang="en-US" sz="2800" dirty="0" smtClean="0">
                <a:latin typeface="Avenir Light"/>
                <a:cs typeface="Avenir Light"/>
              </a:rPr>
              <a:t>It’s the system’s fault, not yours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82582" y="218208"/>
            <a:ext cx="792336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solidFill>
                  <a:srgbClr val="E46C0A"/>
                </a:solidFill>
                <a:latin typeface="Avenir Light"/>
                <a:cs typeface="Avenir Light"/>
              </a:rPr>
              <a:t>How do we help users?: </a:t>
            </a:r>
            <a:r>
              <a:rPr lang="en-US" sz="4400" dirty="0" smtClean="0">
                <a:latin typeface="Avenir Light"/>
                <a:cs typeface="Avenir Light"/>
              </a:rPr>
              <a:t>Before</a:t>
            </a:r>
            <a:endParaRPr lang="en-US" sz="4400" dirty="0">
              <a:latin typeface="Avenir Light"/>
              <a:cs typeface="Avenir Light"/>
            </a:endParaRPr>
          </a:p>
        </p:txBody>
      </p:sp>
    </p:spTree>
    <p:extLst>
      <p:ext uri="{BB962C8B-B14F-4D97-AF65-F5344CB8AC3E}">
        <p14:creationId xmlns:p14="http://schemas.microsoft.com/office/powerpoint/2010/main" val="4263229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creen Shot 2014-02-21 at 12.47.3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" y="1417638"/>
            <a:ext cx="8788400" cy="2553480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213360" y="4071206"/>
            <a:ext cx="4305808" cy="2240280"/>
            <a:chOff x="213360" y="4268470"/>
            <a:chExt cx="4305808" cy="2240280"/>
          </a:xfrm>
        </p:grpSpPr>
        <p:pic>
          <p:nvPicPr>
            <p:cNvPr id="9" name="Picture 8" descr="Screen Shot 2014-02-21 at 12.51.11 P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77668" y="4268470"/>
              <a:ext cx="1841500" cy="1739900"/>
            </a:xfrm>
            <a:prstGeom prst="rect">
              <a:avLst/>
            </a:prstGeom>
          </p:spPr>
        </p:pic>
        <p:pic>
          <p:nvPicPr>
            <p:cNvPr id="13" name="Picture 12" descr="Screen Shot 2014-02-21 at 12.56.14 PM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360" y="4268470"/>
              <a:ext cx="2464308" cy="2240280"/>
            </a:xfrm>
            <a:prstGeom prst="rect">
              <a:avLst/>
            </a:prstGeom>
          </p:spPr>
        </p:pic>
      </p:grpSp>
      <p:grpSp>
        <p:nvGrpSpPr>
          <p:cNvPr id="4" name="Group 3"/>
          <p:cNvGrpSpPr/>
          <p:nvPr/>
        </p:nvGrpSpPr>
        <p:grpSpPr>
          <a:xfrm>
            <a:off x="5019040" y="3994635"/>
            <a:ext cx="3982720" cy="2501517"/>
            <a:chOff x="5019040" y="4179570"/>
            <a:chExt cx="3982720" cy="2501517"/>
          </a:xfrm>
        </p:grpSpPr>
        <p:pic>
          <p:nvPicPr>
            <p:cNvPr id="11" name="Picture 10" descr="Screen Shot 2014-02-21 at 12.55.32 PM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19040" y="4179570"/>
              <a:ext cx="1625600" cy="1993900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5069840" y="6311755"/>
              <a:ext cx="39319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 smtClean="0">
                  <a:latin typeface="Avenir Light"/>
                  <a:cs typeface="Avenir Light"/>
                </a:rPr>
                <a:t>“This phone uses </a:t>
              </a:r>
              <a:r>
                <a:rPr lang="en-US" i="1" dirty="0" smtClean="0">
                  <a:solidFill>
                    <a:srgbClr val="FF0000"/>
                  </a:solidFill>
                  <a:latin typeface="Avenir Light"/>
                  <a:cs typeface="Avenir Light"/>
                </a:rPr>
                <a:t>MY</a:t>
              </a:r>
              <a:r>
                <a:rPr lang="en-US" i="1" dirty="0" smtClean="0">
                  <a:latin typeface="Avenir Light"/>
                  <a:cs typeface="Avenir Light"/>
                </a:rPr>
                <a:t> new </a:t>
              </a:r>
              <a:r>
                <a:rPr lang="en-US" i="1" dirty="0" smtClean="0">
                  <a:latin typeface="Avenir Light"/>
                  <a:cs typeface="Avenir Light"/>
                </a:rPr>
                <a:t>player”  </a:t>
              </a:r>
              <a:endParaRPr lang="en-US" i="1" dirty="0">
                <a:latin typeface="Avenir Light"/>
                <a:cs typeface="Avenir Light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2682715" y="249198"/>
            <a:ext cx="379192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latin typeface="Avenir Light"/>
                <a:cs typeface="Avenir Light"/>
              </a:rPr>
              <a:t>Response Bias</a:t>
            </a:r>
            <a:endParaRPr lang="en-US" sz="4400" dirty="0">
              <a:latin typeface="Avenir Light"/>
              <a:cs typeface="Avenir Ligh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0" y="6524609"/>
            <a:ext cx="948436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1" dirty="0">
                <a:latin typeface="Avenir Light"/>
                <a:cs typeface="Avenir Light"/>
              </a:rPr>
              <a:t>Dell, N., </a:t>
            </a:r>
            <a:r>
              <a:rPr lang="en-US" sz="1100" i="1" dirty="0" err="1">
                <a:latin typeface="Avenir Light"/>
                <a:cs typeface="Avenir Light"/>
              </a:rPr>
              <a:t>Vaidyanathan</a:t>
            </a:r>
            <a:r>
              <a:rPr lang="en-US" sz="1100" i="1" dirty="0">
                <a:latin typeface="Avenir Light"/>
                <a:cs typeface="Avenir Light"/>
              </a:rPr>
              <a:t>, V., </a:t>
            </a:r>
            <a:r>
              <a:rPr lang="en-US" sz="1100" i="1" dirty="0" err="1">
                <a:latin typeface="Avenir Light"/>
                <a:cs typeface="Avenir Light"/>
              </a:rPr>
              <a:t>Medhi</a:t>
            </a:r>
            <a:r>
              <a:rPr lang="en-US" sz="1100" i="1" dirty="0">
                <a:latin typeface="Avenir Light"/>
                <a:cs typeface="Avenir Light"/>
              </a:rPr>
              <a:t>, I., </a:t>
            </a:r>
            <a:r>
              <a:rPr lang="en-US" sz="1100" i="1" dirty="0" err="1">
                <a:latin typeface="Avenir Light"/>
                <a:cs typeface="Avenir Light"/>
              </a:rPr>
              <a:t>Cutrell</a:t>
            </a:r>
            <a:r>
              <a:rPr lang="en-US" sz="1100" i="1" dirty="0">
                <a:latin typeface="Avenir Light"/>
                <a:cs typeface="Avenir Light"/>
              </a:rPr>
              <a:t>, E., &amp; </a:t>
            </a:r>
            <a:r>
              <a:rPr lang="en-US" sz="1100" i="1" dirty="0" err="1">
                <a:latin typeface="Avenir Light"/>
                <a:cs typeface="Avenir Light"/>
              </a:rPr>
              <a:t>Thies</a:t>
            </a:r>
            <a:r>
              <a:rPr lang="en-US" sz="1100" i="1" dirty="0">
                <a:latin typeface="Avenir Light"/>
                <a:cs typeface="Avenir Light"/>
              </a:rPr>
              <a:t>, </a:t>
            </a:r>
            <a:r>
              <a:rPr lang="en-US" sz="1100" i="1" dirty="0" smtClean="0">
                <a:latin typeface="Avenir Light"/>
                <a:cs typeface="Avenir Light"/>
              </a:rPr>
              <a:t>W. </a:t>
            </a:r>
            <a:r>
              <a:rPr lang="en-US" sz="1100" i="1" dirty="0">
                <a:latin typeface="Avenir Light"/>
                <a:cs typeface="Avenir Light"/>
              </a:rPr>
              <a:t>“Yours is Better!” Participant Response Bias in HCI. In CHI 2012.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218033" y="6099321"/>
            <a:ext cx="3524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>
                <a:latin typeface="Avenir Light"/>
                <a:cs typeface="Avenir Light"/>
              </a:rPr>
              <a:t>“This phone </a:t>
            </a:r>
            <a:r>
              <a:rPr lang="en-US" i="1" smtClean="0">
                <a:latin typeface="Avenir Light"/>
                <a:cs typeface="Avenir Light"/>
              </a:rPr>
              <a:t>uses </a:t>
            </a:r>
            <a:r>
              <a:rPr lang="en-US" i="1" smtClean="0">
                <a:solidFill>
                  <a:srgbClr val="FF0000"/>
                </a:solidFill>
                <a:latin typeface="Avenir Light"/>
                <a:cs typeface="Avenir Light"/>
              </a:rPr>
              <a:t>a </a:t>
            </a:r>
            <a:r>
              <a:rPr lang="en-US" i="1" smtClean="0">
                <a:latin typeface="Avenir Light"/>
                <a:cs typeface="Avenir Light"/>
              </a:rPr>
              <a:t>new </a:t>
            </a:r>
            <a:r>
              <a:rPr lang="en-US" i="1" dirty="0" smtClean="0">
                <a:latin typeface="Avenir Light"/>
                <a:cs typeface="Avenir Light"/>
              </a:rPr>
              <a:t>player”  </a:t>
            </a:r>
            <a:endParaRPr lang="en-US" i="1" dirty="0">
              <a:latin typeface="Avenir Light"/>
              <a:cs typeface="Avenir Light"/>
            </a:endParaRPr>
          </a:p>
        </p:txBody>
      </p:sp>
    </p:spTree>
    <p:extLst>
      <p:ext uri="{BB962C8B-B14F-4D97-AF65-F5344CB8AC3E}">
        <p14:creationId xmlns:p14="http://schemas.microsoft.com/office/powerpoint/2010/main" val="3440923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3108</TotalTime>
  <Words>731</Words>
  <Application>Microsoft Macintosh PowerPoint</Application>
  <PresentationFormat>On-screen Show (4:3)</PresentationFormat>
  <Paragraphs>137</Paragraphs>
  <Slides>22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Avenir Light</vt:lpstr>
      <vt:lpstr>Calibri</vt:lpstr>
      <vt:lpstr>Optima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Think-Aloud Protocol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Evan Peck</dc:creator>
  <cp:lastModifiedBy>Microsoft Office User</cp:lastModifiedBy>
  <cp:revision>309</cp:revision>
  <dcterms:created xsi:type="dcterms:W3CDTF">2014-02-11T21:05:18Z</dcterms:created>
  <dcterms:modified xsi:type="dcterms:W3CDTF">2017-09-21T01:33:27Z</dcterms:modified>
</cp:coreProperties>
</file>